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88DFB-303F-4256-BB5E-A5D833710365}" type="datetimeFigureOut">
              <a:rPr lang="en-US" smtClean="0"/>
              <a:t>8/14/2013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3CE5C-1453-4F87-A65F-A31B42C38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84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ED77D0-37BA-4612-896A-936D2F41E904}" type="slidenum">
              <a:rPr lang="en-US">
                <a:solidFill>
                  <a:srgbClr val="000000"/>
                </a:solidFill>
              </a:rPr>
              <a:pPr eaLnBrk="1" hangingPunct="1"/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7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267200"/>
            <a:ext cx="59436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Game:  Round 1 – CSCOPE IFD Terms</a:t>
            </a:r>
          </a:p>
          <a:p>
            <a:endParaRPr lang="en-US" dirty="0"/>
          </a:p>
          <a:p>
            <a:r>
              <a:rPr lang="en-US" dirty="0" smtClean="0"/>
              <a:t>Ask participants to get a partner.</a:t>
            </a:r>
          </a:p>
          <a:p>
            <a:endParaRPr lang="en-US" dirty="0"/>
          </a:p>
          <a:p>
            <a:r>
              <a:rPr lang="en-US" dirty="0"/>
              <a:t>Partner </a:t>
            </a:r>
            <a:r>
              <a:rPr lang="en-US" dirty="0" smtClean="0"/>
              <a:t>A </a:t>
            </a:r>
            <a:r>
              <a:rPr lang="en-US" dirty="0"/>
              <a:t>– turn so you CAN see the screen.</a:t>
            </a:r>
          </a:p>
          <a:p>
            <a:r>
              <a:rPr lang="en-US" dirty="0" smtClean="0"/>
              <a:t>Partner B – turn your chair around so you CANNOT the PowerPoint</a:t>
            </a:r>
          </a:p>
          <a:p>
            <a:endParaRPr lang="en-US" dirty="0" smtClean="0"/>
          </a:p>
          <a:p>
            <a:r>
              <a:rPr lang="en-US" dirty="0" smtClean="0"/>
              <a:t>Partner A – When the money box flies away, provide clues to the term.  You can use phrases, gestures, … anything except the actual word.</a:t>
            </a:r>
          </a:p>
          <a:p>
            <a:r>
              <a:rPr lang="en-US" dirty="0" smtClean="0"/>
              <a:t>Partner B -  guesses</a:t>
            </a:r>
          </a:p>
          <a:p>
            <a:endParaRPr lang="en-US" dirty="0"/>
          </a:p>
          <a:p>
            <a:r>
              <a:rPr lang="en-US" dirty="0" smtClean="0"/>
              <a:t>When Partner B guessed the correct term, Partner A should jump up and say, “Whoo-Hoo!” and then sit down and get ready to give clues to the next term.</a:t>
            </a:r>
          </a:p>
          <a:p>
            <a:endParaRPr lang="en-US" dirty="0"/>
          </a:p>
          <a:p>
            <a:r>
              <a:rPr lang="en-US" dirty="0" smtClean="0"/>
              <a:t>The “Whoo-hoo!” is for the instructor to know when to move the next money box.</a:t>
            </a:r>
          </a:p>
          <a:p>
            <a:endParaRPr lang="en-US" dirty="0"/>
          </a:p>
          <a:p>
            <a:r>
              <a:rPr lang="en-US" dirty="0" smtClean="0"/>
              <a:t>Clarify instructions and answer any questions.</a:t>
            </a:r>
          </a:p>
          <a:p>
            <a:endParaRPr lang="en-US" dirty="0"/>
          </a:p>
          <a:p>
            <a:r>
              <a:rPr lang="en-US" dirty="0" smtClean="0"/>
              <a:t>Click the money boxes one at a time… with the “whoo-hoos” being your guide.</a:t>
            </a:r>
          </a:p>
          <a:p>
            <a:endParaRPr lang="en-US" dirty="0"/>
          </a:p>
          <a:p>
            <a:r>
              <a:rPr lang="en-US" dirty="0" smtClean="0"/>
              <a:t>When the round ends, explain that you observed people laughing, smiling, cheering, celebrating, and helping each other.  The TRUE definition of cooperative learning.</a:t>
            </a:r>
          </a:p>
          <a:p>
            <a:endParaRPr lang="en-US" dirty="0"/>
          </a:p>
          <a:p>
            <a:r>
              <a:rPr lang="en-US" dirty="0" smtClean="0"/>
              <a:t>Ideas for Differentiation with Students:  Some may need a list of the terms in front of them.  Some may need their vocabulary cards in front of them.  Others may need no cues.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6EC8A5-9ADD-4CE2-A04B-C2AAA144879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127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8"/>
            <a:ext cx="8229600" cy="7127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9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60438"/>
            <a:ext cx="2057400" cy="49831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60438"/>
            <a:ext cx="6019800" cy="4983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17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057400"/>
            <a:ext cx="9144000" cy="48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15491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426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FFFFFF"/>
                </a:solidFill>
              </a:rPr>
              <a:t>Developed by the Texas Education Service Center Curriculum Collaborative (TESCCC)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2046767"/>
            <a:ext cx="9144000" cy="480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7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/>
          <a:p>
            <a:fld id="{303250A7-F2AC-4A3A-BAC6-4433188AF404}" type="datetime1">
              <a:rPr lang="en-US">
                <a:solidFill>
                  <a:srgbClr val="000000"/>
                </a:solidFill>
              </a:rPr>
              <a:pPr/>
              <a:t>8/14/2013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fld id="{FA84A37A-AFC2-4A01-80A1-FC20F2C0D5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91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426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FFFFFF"/>
                </a:solidFill>
              </a:rPr>
              <a:t>Developed by the Texas Education Service Center Curriculum Collaborative (TESCCC)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-4948" y="1981200"/>
            <a:ext cx="9144000" cy="487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45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709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708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36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057400"/>
            <a:ext cx="9144000" cy="480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843166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426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FFFFFF"/>
                </a:solidFill>
              </a:rPr>
              <a:t>Developed by the Texas Education Service Center Curriculum Collaborative (TESCCC)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-4948" y="1981200"/>
            <a:ext cx="9144000" cy="487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02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422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8"/>
            <a:ext cx="8229600" cy="7127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51038"/>
            <a:ext cx="4038600" cy="3992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1038"/>
            <a:ext cx="4038600" cy="3992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8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9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8"/>
            <a:ext cx="8229600" cy="7127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1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057400"/>
            <a:ext cx="9144000" cy="487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Res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1981200"/>
            <a:ext cx="9144000" cy="487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Res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7087" y="1981200"/>
            <a:ext cx="9144000" cy="487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229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453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0719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1038"/>
            <a:ext cx="8229600" cy="399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591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66"/>
            </a:gs>
            <a:gs pos="100000">
              <a:srgbClr val="2651A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AutoShape 3"/>
          <p:cNvSpPr>
            <a:spLocks noChangeArrowheads="1"/>
          </p:cNvSpPr>
          <p:nvPr/>
        </p:nvSpPr>
        <p:spPr bwMode="auto">
          <a:xfrm>
            <a:off x="0" y="152400"/>
            <a:ext cx="9144000" cy="6400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5411" name="WordArt 4"/>
          <p:cNvSpPr>
            <a:spLocks noChangeArrowheads="1" noChangeShapeType="1" noTextEdit="1"/>
          </p:cNvSpPr>
          <p:nvPr/>
        </p:nvSpPr>
        <p:spPr bwMode="auto">
          <a:xfrm rot="18417171">
            <a:off x="-158944" y="1916400"/>
            <a:ext cx="4363907" cy="1208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5000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Vocabulary</a:t>
            </a:r>
          </a:p>
        </p:txBody>
      </p:sp>
      <p:sp>
        <p:nvSpPr>
          <p:cNvPr id="145412" name="WordArt 5"/>
          <p:cNvSpPr>
            <a:spLocks noChangeArrowheads="1" noChangeShapeType="1" noTextEdit="1"/>
          </p:cNvSpPr>
          <p:nvPr/>
        </p:nvSpPr>
        <p:spPr bwMode="auto">
          <a:xfrm rot="3231167">
            <a:off x="5412107" y="1916400"/>
            <a:ext cx="3698875" cy="1208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5000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Pyramid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990600" y="5562600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TEKS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367209" y="5562600"/>
            <a:ext cx="231565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Rationale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924928" y="5402997"/>
            <a:ext cx="2209800" cy="990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$100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439528" y="5402997"/>
            <a:ext cx="2209800" cy="990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$300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764113" y="5562600"/>
            <a:ext cx="2667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Concepts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877928" y="5402997"/>
            <a:ext cx="2390775" cy="990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$600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371600" y="3990474"/>
            <a:ext cx="33449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Key Understandings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2133600" y="2838271"/>
            <a:ext cx="2438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Mis-conceptions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4495800" y="4114800"/>
            <a:ext cx="297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Performance Indicators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1484840" y="4152900"/>
            <a:ext cx="3040196" cy="9906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$1000</a:t>
            </a: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4620344" y="4176963"/>
            <a:ext cx="3040196" cy="9906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$1000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4495800" y="3286125"/>
            <a:ext cx="2438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Vocabulary</a:t>
            </a: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4614749" y="2979956"/>
            <a:ext cx="2360543" cy="109286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$2000</a:t>
            </a: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2133600" y="2979956"/>
            <a:ext cx="2428875" cy="105864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$2000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3276600" y="1828800"/>
            <a:ext cx="2667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Specificity</a:t>
            </a:r>
          </a:p>
        </p:txBody>
      </p:sp>
      <p:sp>
        <p:nvSpPr>
          <p:cNvPr id="18453" name="AutoShape 21"/>
          <p:cNvSpPr>
            <a:spLocks noChangeArrowheads="1"/>
          </p:cNvSpPr>
          <p:nvPr/>
        </p:nvSpPr>
        <p:spPr bwMode="auto">
          <a:xfrm>
            <a:off x="2862012" y="365527"/>
            <a:ext cx="3448050" cy="242461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$3000</a:t>
            </a:r>
          </a:p>
        </p:txBody>
      </p:sp>
      <p:sp>
        <p:nvSpPr>
          <p:cNvPr id="145429" name="Line 22"/>
          <p:cNvSpPr>
            <a:spLocks noChangeShapeType="1"/>
          </p:cNvSpPr>
          <p:nvPr/>
        </p:nvSpPr>
        <p:spPr bwMode="auto">
          <a:xfrm>
            <a:off x="2590800" y="2895600"/>
            <a:ext cx="3962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5430" name="Line 23"/>
          <p:cNvSpPr>
            <a:spLocks noChangeShapeType="1"/>
          </p:cNvSpPr>
          <p:nvPr/>
        </p:nvSpPr>
        <p:spPr bwMode="auto">
          <a:xfrm>
            <a:off x="1828800" y="4038600"/>
            <a:ext cx="5562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5431" name="Line 24"/>
          <p:cNvSpPr>
            <a:spLocks noChangeShapeType="1"/>
          </p:cNvSpPr>
          <p:nvPr/>
        </p:nvSpPr>
        <p:spPr bwMode="auto">
          <a:xfrm>
            <a:off x="904875" y="5295900"/>
            <a:ext cx="7315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5432" name="Line 25"/>
          <p:cNvSpPr>
            <a:spLocks noChangeShapeType="1"/>
          </p:cNvSpPr>
          <p:nvPr/>
        </p:nvSpPr>
        <p:spPr bwMode="auto">
          <a:xfrm>
            <a:off x="3314700" y="5314950"/>
            <a:ext cx="0" cy="1219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5433" name="Line 26"/>
          <p:cNvSpPr>
            <a:spLocks noChangeShapeType="1"/>
          </p:cNvSpPr>
          <p:nvPr/>
        </p:nvSpPr>
        <p:spPr bwMode="auto">
          <a:xfrm>
            <a:off x="5734050" y="5305425"/>
            <a:ext cx="0" cy="1219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5434" name="Line 27"/>
          <p:cNvSpPr>
            <a:spLocks noChangeShapeType="1"/>
          </p:cNvSpPr>
          <p:nvPr/>
        </p:nvSpPr>
        <p:spPr bwMode="auto">
          <a:xfrm>
            <a:off x="4572000" y="4038600"/>
            <a:ext cx="0" cy="1219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5435" name="Line 28"/>
          <p:cNvSpPr>
            <a:spLocks noChangeShapeType="1"/>
          </p:cNvSpPr>
          <p:nvPr/>
        </p:nvSpPr>
        <p:spPr bwMode="auto">
          <a:xfrm>
            <a:off x="4572000" y="2895600"/>
            <a:ext cx="0" cy="1143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7086600" y="90488"/>
            <a:ext cx="2057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CSCOPE  IFD Terms</a:t>
            </a:r>
          </a:p>
        </p:txBody>
      </p:sp>
    </p:spTree>
    <p:extLst>
      <p:ext uri="{BB962C8B-B14F-4D97-AF65-F5344CB8AC3E}">
        <p14:creationId xmlns:p14="http://schemas.microsoft.com/office/powerpoint/2010/main" val="121028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18441" grpId="0" animBg="1"/>
      <p:bldP spid="18443" grpId="0" animBg="1"/>
      <p:bldP spid="18447" grpId="0" animBg="1"/>
      <p:bldP spid="18448" grpId="0" animBg="1"/>
      <p:bldP spid="18450" grpId="0" animBg="1"/>
      <p:bldP spid="18451" grpId="0" animBg="1"/>
      <p:bldP spid="18453" grpId="0" animBg="1"/>
    </p:bldLst>
  </p:timing>
</p:sld>
</file>

<file path=ppt/theme/theme1.xml><?xml version="1.0" encoding="utf-8"?>
<a:theme xmlns:a="http://schemas.openxmlformats.org/drawingml/2006/main" name="7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Microsoft Office PowerPoint</Application>
  <PresentationFormat>On-screen Show (4:3)</PresentationFormat>
  <Paragraphs>41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7_Custom Design</vt:lpstr>
      <vt:lpstr>PowerPoint Presentation</vt:lpstr>
    </vt:vector>
  </TitlesOfParts>
  <Company>Education Service Center Region 12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 Arterbury</dc:creator>
  <cp:lastModifiedBy>Kristin Arterbury</cp:lastModifiedBy>
  <cp:revision>1</cp:revision>
  <dcterms:created xsi:type="dcterms:W3CDTF">2012-08-16T21:04:20Z</dcterms:created>
  <dcterms:modified xsi:type="dcterms:W3CDTF">2013-08-14T21:33:29Z</dcterms:modified>
</cp:coreProperties>
</file>